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3"/>
  </p:notesMasterIdLst>
  <p:sldIdLst>
    <p:sldId id="258" r:id="rId3"/>
    <p:sldId id="410" r:id="rId4"/>
    <p:sldId id="403" r:id="rId5"/>
    <p:sldId id="411" r:id="rId6"/>
    <p:sldId id="406" r:id="rId7"/>
    <p:sldId id="412" r:id="rId8"/>
    <p:sldId id="375" r:id="rId9"/>
    <p:sldId id="381" r:id="rId10"/>
    <p:sldId id="376" r:id="rId11"/>
    <p:sldId id="380" r:id="rId12"/>
    <p:sldId id="379" r:id="rId13"/>
    <p:sldId id="383" r:id="rId14"/>
    <p:sldId id="384" r:id="rId15"/>
    <p:sldId id="428" r:id="rId16"/>
    <p:sldId id="385" r:id="rId17"/>
    <p:sldId id="427" r:id="rId18"/>
    <p:sldId id="429" r:id="rId19"/>
    <p:sldId id="430" r:id="rId20"/>
    <p:sldId id="417" r:id="rId21"/>
    <p:sldId id="382" r:id="rId22"/>
    <p:sldId id="423" r:id="rId23"/>
    <p:sldId id="392" r:id="rId24"/>
    <p:sldId id="422" r:id="rId25"/>
    <p:sldId id="390" r:id="rId26"/>
    <p:sldId id="421" r:id="rId27"/>
    <p:sldId id="426" r:id="rId28"/>
    <p:sldId id="418" r:id="rId29"/>
    <p:sldId id="402" r:id="rId30"/>
    <p:sldId id="416" r:id="rId31"/>
    <p:sldId id="268" r:id="rId3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85635" autoAdjust="0"/>
  </p:normalViewPr>
  <p:slideViewPr>
    <p:cSldViewPr>
      <p:cViewPr varScale="1">
        <p:scale>
          <a:sx n="140" d="100"/>
          <a:sy n="140" d="100"/>
        </p:scale>
        <p:origin x="744" y="18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8655-02BA-7E4D-8510-464EED997661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71D2B-966F-C847-8493-0B716C55D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60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4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22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36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25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034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1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85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317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4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2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854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F213A-6ECF-A946-A3C9-E97BD1E77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75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B1F77-DB6F-5343-AAF1-E89F322FA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0856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D6F-A7AA-FB44-9046-DCB1DCEA3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16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EAAAE-56FE-804B-BFD8-52EE5EB84A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1275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DFF0-D88B-F848-B1AE-D535B20506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301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A419-CB65-3349-B466-C35AD4FA2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7088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5337-D69F-D04A-8CE0-AB3C12CFCE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44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9241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57182" y="457200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4" name="Shape 24"/>
          <p:cNvSpPr/>
          <p:nvPr/>
        </p:nvSpPr>
        <p:spPr>
          <a:xfrm>
            <a:off x="457182" y="877824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57182" y="530352"/>
            <a:ext cx="7314902" cy="310896"/>
          </a:xfrm>
          <a:prstGeom prst="rect">
            <a:avLst/>
          </a:prstGeom>
        </p:spPr>
        <p:txBody>
          <a:bodyPr anchor="t"/>
          <a:lstStyle>
            <a:lvl1pPr>
              <a:lnSpc>
                <a:spcPts val="2304"/>
              </a:lnSpc>
              <a:defRPr sz="2304" cap="all" spc="-46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1066959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941832">
              <a:lnSpc>
                <a:spcPts val="7632"/>
              </a:lnSpc>
              <a:defRPr sz="8640" cap="all" spc="-172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661572" y="532181"/>
            <a:ext cx="249073" cy="30723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04"/>
              </a:lnSpc>
              <a:defRPr sz="2304" spc="-46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3186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78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4CEF-E5FF-DF46-B221-1B695FA418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8828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4B2F1-5CFA-A941-A907-D57BFE5491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38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97AF-4485-5E4B-900A-944933129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566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A7AE-4116-954F-9DAB-5ECEADAD1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66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8B664-54F3-9843-AF30-1FF064132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350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1FA3-6FF8-DF45-BA66-4A86341B3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51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D1D78-CFBA-DD4E-9447-19953A015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654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9" r:id="rId3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911F6ECD-D9A2-2243-A27C-D1F47D20B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7" r:id="rId14"/>
    <p:sldLayoutId id="2147484118" r:id="rId15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emuse.com/advice/5-templates-thatll-make-writing-the-perfect-linkedin-summary-a-breez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lnkd.in/dUk63Z4" TargetMode="External"/><Relationship Id="rId12" Type="http://schemas.openxmlformats.org/officeDocument/2006/relationships/hyperlink" Target="https://lnkd.in/dC_jtAM" TargetMode="External"/><Relationship Id="rId13" Type="http://schemas.openxmlformats.org/officeDocument/2006/relationships/hyperlink" Target="https://lnkd.in/d7PC_RC" TargetMode="External"/><Relationship Id="rId14" Type="http://schemas.openxmlformats.org/officeDocument/2006/relationships/hyperlink" Target="https://lnkd.in/dXHmj_P" TargetMode="External"/><Relationship Id="rId15" Type="http://schemas.openxmlformats.org/officeDocument/2006/relationships/hyperlink" Target="https://lnkd.in/d7sHvm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nkd.in/duG-rgZ" TargetMode="External"/><Relationship Id="rId4" Type="http://schemas.openxmlformats.org/officeDocument/2006/relationships/hyperlink" Target="https://lnkd.in/dEmSSEw" TargetMode="External"/><Relationship Id="rId5" Type="http://schemas.openxmlformats.org/officeDocument/2006/relationships/hyperlink" Target="https://lnkd.in/dSQEvJ2" TargetMode="External"/><Relationship Id="rId6" Type="http://schemas.openxmlformats.org/officeDocument/2006/relationships/hyperlink" Target="https://lnkd.in/dYpZkYv" TargetMode="External"/><Relationship Id="rId7" Type="http://schemas.openxmlformats.org/officeDocument/2006/relationships/hyperlink" Target="https://lnkd.in/diGcmJe" TargetMode="External"/><Relationship Id="rId8" Type="http://schemas.openxmlformats.org/officeDocument/2006/relationships/hyperlink" Target="https://lnkd.in/dh7udxq" TargetMode="External"/><Relationship Id="rId9" Type="http://schemas.openxmlformats.org/officeDocument/2006/relationships/hyperlink" Target="https://lnkd.in/d5SZWF6" TargetMode="External"/><Relationship Id="rId10" Type="http://schemas.openxmlformats.org/officeDocument/2006/relationships/hyperlink" Target="https://lnkd.in/dFhmmU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williamarruda/2015/04/12/the-easy-way-to-get-to-500-in-linkedin/#765e60952e6a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4642661" TargetMode="External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www.linkedin.com/edu/alumni?id=150005&amp;trk=edu-up-nav-menu-alumn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build-your-linkedin-profile-from-start-to-finish-with-t-1751936305" TargetMode="External"/><Relationship Id="rId4" Type="http://schemas.openxmlformats.org/officeDocument/2006/relationships/hyperlink" Target="http://blog.hubspot.com/blog/tabid/6307/bid/23454/The-Ultimate-Cheat-Sheet-for-Mastering-LinkedIn.aspx" TargetMode="External"/><Relationship Id="rId5" Type="http://schemas.openxmlformats.org/officeDocument/2006/relationships/hyperlink" Target="https://hbr.org/2015/05/how-to-use-your-linkedin-profile-to-power-a-career-transition" TargetMode="External"/><Relationship Id="rId6" Type="http://schemas.openxmlformats.org/officeDocument/2006/relationships/hyperlink" Target="https://www.linkedin.com/pulse/20140512123345-49246280-7-ways-to-attract-recruiters-to-your-linkedin-profil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socialtalent.co/blog/how-recruiters-and-job-seekers-use-social-media-in-201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 smtClean="0"/>
              <a:t>LINKEDIN PROFILES</a:t>
            </a:r>
            <a:br>
              <a:rPr lang="en-US" sz="9600" dirty="0" smtClean="0"/>
            </a:br>
            <a:endParaRPr lang="en-US" sz="6000" dirty="0"/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 Boston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54025" y="16383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DO have your email address visible to the public 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DO have relevant websites listed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Online portfolio, personal website, design blog, etc.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DO have your Twitter handle listed ONLY if your tweets are appropriate and recent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Tweeting relevant work experience, industry related articles and engaging with other users is a great way to get noticed by future employers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3238500"/>
            <a:ext cx="4705350" cy="1906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495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</a:t>
            </a:r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Customize your </a:t>
            </a:r>
            <a:r>
              <a:rPr lang="en-US" dirty="0" err="1" smtClean="0"/>
              <a:t>url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90537" y="1562100"/>
            <a:ext cx="8418512" cy="35814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Set your URL so that it reflects your actual name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Allows you to easily share a clean, short link to your portfolio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689473" y="2359026"/>
            <a:ext cx="4267200" cy="2133600"/>
          </a:xfrm>
          <a:prstGeom prst="wedgeRoundRectCallout">
            <a:avLst/>
          </a:prstGeom>
          <a:solidFill>
            <a:schemeClr val="accent5"/>
          </a:solidFill>
          <a:ln w="25400" cap="flat" cmpd="sng" algn="ctr">
            <a:solidFill>
              <a:srgbClr val="FFFFD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i="0" u="none" strike="noStrike" normalizeH="0" baseline="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Click ‘Edit Profile’ under Profile tab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Under your headshot, there is a URL and a gearwheel next to it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i="0" u="none" strike="noStrike" normalizeH="0" baseline="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On the right side, Under ‘Your Public</a:t>
            </a:r>
            <a:r>
              <a:rPr kumimoji="0" lang="en-US" sz="1600" i="0" u="none" strike="noStrike" normalizeH="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 Profile URL’; click the pencil to edit your URL</a:t>
            </a:r>
            <a:endParaRPr kumimoji="0" lang="en-US" sz="1600" i="0" u="none" strike="noStrike" normalizeH="0" baseline="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62" y="2476500"/>
            <a:ext cx="1946953" cy="2200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 Arrow 10"/>
          <p:cNvSpPr/>
          <p:nvPr/>
        </p:nvSpPr>
        <p:spPr bwMode="auto">
          <a:xfrm rot="1471438">
            <a:off x="2580075" y="4710352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 rot="20230314">
            <a:off x="3040256" y="4143526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90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447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8000" dirty="0" smtClean="0"/>
              <a:t>THE important stuff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05480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YOUR Summary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7" y="1714500"/>
            <a:ext cx="8489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Draw from your Personal Branding Statement: Who are you? What makes you awesome? Where are you going?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VERY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important part of your profile –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recruiters read this first.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Drive traffic to your portfolio/web presence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Write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in the first person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Show your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personality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Think about who is viewing your profile 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Writing the perfect LinkedIn Summary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EXPERIENCE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7" y="1714500"/>
            <a:ext cx="8489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NOT a resume! Keep it </a:t>
            </a:r>
            <a:r>
              <a:rPr lang="en-US" sz="1800" dirty="0" err="1" smtClean="0">
                <a:latin typeface="Georgia" charset="0"/>
                <a:ea typeface="Georgia" charset="0"/>
                <a:cs typeface="Georgia" charset="0"/>
              </a:rPr>
              <a:t>skimmable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Full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time work, internships, part time jobs, etc. 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Keep it relevant – remove old stuff.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bullet points or short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sentences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Highlight accomplishments, not just responsibilities.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Ask for and provide recommendations from supervisors.</a:t>
            </a:r>
          </a:p>
          <a:p>
            <a:pPr marL="342900" indent="-342900" algn="l">
              <a:buFont typeface="Wingdings" charset="2"/>
              <a:buChar char="Ø"/>
            </a:pP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49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Where to put general assembly?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943100"/>
            <a:ext cx="2946400" cy="294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6737" y="2677061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+mj-lt"/>
                <a:ea typeface="Georgia" charset="0"/>
                <a:cs typeface="Georgia" charset="0"/>
              </a:rPr>
              <a:t>&amp;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4302" y="3009900"/>
            <a:ext cx="21562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EDUCATION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1943100"/>
            <a:ext cx="2946400" cy="2946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90338" y="3009900"/>
            <a:ext cx="23631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EXPERIENCE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679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EXPERIENCE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336" y="1562100"/>
            <a:ext cx="84899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Demonstrate your accomplishments, what you are proud of, and what skills you utilized. Describe your GA projects and how you built them. Demonstrate soft skills that will make you a strong developer or UX designer.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Be careful that your title does not suggest that you worked at General Assembly.</a:t>
            </a:r>
          </a:p>
          <a:p>
            <a:pPr marL="671513" lvl="1" indent="-342900" algn="l">
              <a:buFont typeface="Wingdings" charset="2"/>
              <a:buChar char="Ø"/>
            </a:pP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NO: Web Developer, General Assembly, New York City, Feb 2016-Present</a:t>
            </a:r>
          </a:p>
          <a:p>
            <a:pPr marL="671513" lvl="1" indent="-342900" algn="l">
              <a:buFont typeface="Wingdings" charset="2"/>
              <a:buChar char="Ø"/>
            </a:pP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YES: Web Developer in Training</a:t>
            </a:r>
          </a:p>
          <a:p>
            <a:pPr marL="671513" lvl="1" indent="-342900" algn="l">
              <a:buFont typeface="Wingdings" charset="2"/>
              <a:buChar char="Ø"/>
            </a:pP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YES: Web Development Immersive Program</a:t>
            </a:r>
            <a:endParaRPr lang="en-US" sz="1800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82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Experience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6" y="1181100"/>
            <a:ext cx="4645101" cy="3733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2247900"/>
            <a:ext cx="3877145" cy="22502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1676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EDUCATION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14336" y="1562100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Describe the program structure and skills you learned.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504456"/>
            <a:ext cx="7715250" cy="16585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7396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– ADD A CERTIFICATE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748" y="1465302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these links to automatically add any part-time course at GA.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875" y="1943100"/>
            <a:ext cx="8043862" cy="28956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Digital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3"/>
              </a:rPr>
              <a:t>Marketing Circuit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4"/>
              </a:rPr>
              <a:t>HTML, CSS, and Web Design Circuit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5"/>
              </a:rPr>
              <a:t>Data Analysis Circuit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6"/>
              </a:rPr>
              <a:t>User Experience Circuit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7"/>
              </a:rPr>
              <a:t>JavaScript Circuit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Front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End Web Development Part-Time</a:t>
            </a: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9"/>
              </a:rPr>
              <a:t>Data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9"/>
              </a:rPr>
              <a:t>Analytics Part-Time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10"/>
              </a:rPr>
              <a:t>Data Science Part Time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11"/>
              </a:rPr>
              <a:t>Digital Marketing Part-Time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>
                <a:latin typeface="Georgia" charset="0"/>
                <a:ea typeface="Georgia" charset="0"/>
                <a:cs typeface="Georgia" charset="0"/>
                <a:hlinkClick r:id="rId12"/>
              </a:rPr>
              <a:t>JavaScript Development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12"/>
              </a:rPr>
              <a:t>Part-Time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13"/>
              </a:rPr>
              <a:t>Product Management Part-Time</a:t>
            </a: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14"/>
              </a:rPr>
              <a:t>User Experience Design Part-Time</a:t>
            </a: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  <a:hlinkClick r:id="rId15"/>
              </a:rPr>
              <a:t>Visual Design Part-Time</a:t>
            </a: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00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LEARNING OBJECTIVES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306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– the important stuff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ADD PROJECTS + Media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90537" y="15621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Great way to visually enhance your profile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You can illustrate your achievements by:</a:t>
            </a:r>
          </a:p>
          <a:p>
            <a:pPr marL="635000" lvl="1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Adding links to your projects (a MUST at GA!)</a:t>
            </a:r>
          </a:p>
          <a:p>
            <a:pPr marL="635000" lvl="1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Uploading images, presentations, videos, etc.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8" y="2899193"/>
            <a:ext cx="4648200" cy="222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817633" y="1225969"/>
            <a:ext cx="3048002" cy="1673224"/>
          </a:xfrm>
          <a:prstGeom prst="wedgeRoundRectCallout">
            <a:avLst>
              <a:gd name="adj1" fmla="val 4559"/>
              <a:gd name="adj2" fmla="val 69373"/>
              <a:gd name="adj3" fmla="val 16667"/>
            </a:avLst>
          </a:prstGeom>
          <a:solidFill>
            <a:srgbClr val="78E6D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Select </a:t>
            </a:r>
            <a:r>
              <a:rPr lang="en-US" sz="1600" dirty="0">
                <a:latin typeface="+mj-lt"/>
              </a:rPr>
              <a:t>“edit” on your profile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Add more sections, such as Projects, Publications, etc.</a:t>
            </a:r>
            <a:endParaRPr lang="en-US" sz="1600" dirty="0">
              <a:latin typeface="+mj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Look for “Add Media” prompts.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Make sure your portfolio and other websites are easy to find.</a:t>
            </a:r>
            <a:endParaRPr lang="en-US" sz="1600" dirty="0">
              <a:latin typeface="+mj-lt"/>
            </a:endParaRPr>
          </a:p>
          <a:p>
            <a:pPr algn="l"/>
            <a:endParaRPr lang="en-US" sz="16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1"/>
          <a:stretch/>
        </p:blipFill>
        <p:spPr>
          <a:xfrm>
            <a:off x="5291137" y="3276599"/>
            <a:ext cx="2345072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37" y="4601610"/>
            <a:ext cx="3721128" cy="389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022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xfrm>
            <a:off x="457182" y="495300"/>
            <a:ext cx="7314902" cy="3108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lEVERAGING</a:t>
            </a:r>
            <a:r>
              <a:rPr lang="en-US" dirty="0" smtClean="0"/>
              <a:t> LINKEDIN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6809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</a:t>
            </a:r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19112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CONNECTING ON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414337" y="1635125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Connect within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24 hours of meeting someone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Send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personal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note with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each connection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request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You can decline connections requests, but should you?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How to get to 500+ connections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7462"/>
          <a:stretch/>
        </p:blipFill>
        <p:spPr>
          <a:xfrm>
            <a:off x="3081337" y="3438526"/>
            <a:ext cx="5486400" cy="1323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795337" y="3605213"/>
            <a:ext cx="1905000" cy="990600"/>
          </a:xfrm>
          <a:prstGeom prst="wedgeRoundRectCallout">
            <a:avLst>
              <a:gd name="adj1" fmla="val 58495"/>
              <a:gd name="adj2" fmla="val -34236"/>
              <a:gd name="adj3" fmla="val 16667"/>
            </a:avLst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+mj-lt"/>
              </a:rPr>
              <a:t>Keep up with your</a:t>
            </a:r>
          </a:p>
          <a:p>
            <a:pPr algn="l"/>
            <a:r>
              <a:rPr lang="en-US" sz="1600" dirty="0">
                <a:latin typeface="+mj-lt"/>
              </a:rPr>
              <a:t>network via </a:t>
            </a:r>
            <a:r>
              <a:rPr lang="en-US" sz="1600" dirty="0" smtClean="0">
                <a:latin typeface="+mj-lt"/>
              </a:rPr>
              <a:t>the “</a:t>
            </a:r>
            <a:r>
              <a:rPr lang="en-US" sz="1600" dirty="0">
                <a:latin typeface="+mj-lt"/>
              </a:rPr>
              <a:t>Relationship” </a:t>
            </a:r>
            <a:r>
              <a:rPr lang="en-US" sz="1600" dirty="0" smtClean="0">
                <a:latin typeface="+mj-lt"/>
              </a:rPr>
              <a:t>tab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79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977776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Browse the General Assembly </a:t>
            </a:r>
            <a:r>
              <a:rPr lang="en-US" sz="2400" dirty="0" smtClean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University Page</a:t>
            </a:r>
            <a:endParaRPr lang="en-US" sz="2400" dirty="0" smtClean="0">
              <a:solidFill>
                <a:srgbClr val="FF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Join the GA Alumni </a:t>
            </a: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LinkedIn Group</a:t>
            </a:r>
            <a:endParaRPr lang="en-US" sz="2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Connect with all of your GA classmates + instructors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414337" y="1179388"/>
            <a:ext cx="8429625" cy="571500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5400" kern="0" dirty="0" smtClean="0"/>
              <a:t>Make some Friends!</a:t>
            </a:r>
            <a:endParaRPr lang="en-US" sz="5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949" y="1943100"/>
            <a:ext cx="40386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LINKEDIN </a:t>
            </a:r>
            <a:r>
              <a:rPr lang="en-US" dirty="0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</a:t>
            </a:r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0287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SKILLS + ENDORSEMENTS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562100"/>
            <a:ext cx="3478392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1714500"/>
            <a:ext cx="3124200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937" y="4533900"/>
            <a:ext cx="876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‣ Make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sure you have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the most relevant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skills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at the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top</a:t>
            </a:r>
            <a:endParaRPr lang="en-US" sz="1800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47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Connections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71475" y="1043996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GETTING THE MOST OUT OF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261937" y="1524000"/>
            <a:ext cx="8915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Join relevant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groups (JS </a:t>
            </a:r>
            <a:r>
              <a:rPr lang="en-US" sz="1800" dirty="0" err="1" smtClean="0">
                <a:latin typeface="Georgia" charset="0"/>
                <a:ea typeface="Georgia" charset="0"/>
                <a:cs typeface="Georgia" charset="0"/>
              </a:rPr>
              <a:t>devs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, UMass grads, etc.) 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Follow your favorite companies</a:t>
            </a: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Meet strangers and request informational interviews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advanced search to find hiring managers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Share, read, and comment on articles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‣ Search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for jobs, and see who you know at the company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392159"/>
            <a:ext cx="5900737" cy="170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69" y="1568206"/>
            <a:ext cx="2807749" cy="2347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4152900"/>
            <a:ext cx="2667000" cy="942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701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xfrm>
            <a:off x="457182" y="495300"/>
            <a:ext cx="7314902" cy="3108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PROFILE REVIEWS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2837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5519756" cy="30162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LET’S GET THAT LINKEDIN looking good!</a:t>
            </a:r>
            <a:endParaRPr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07" y="1180941"/>
            <a:ext cx="2721530" cy="327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3491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j-lt"/>
              </a:rPr>
              <a:t>LINKEDIN CHECKLIST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Customize URL, adjust privacy settings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Update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headshot + headline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Include a compelling summary 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Fill out Experience + Education sections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Add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projects and media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Work toward 500+ connections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Share your profile with colleagues + provide feedback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424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447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8000" dirty="0" smtClean="0"/>
              <a:t>MORE RESOURCES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2095500"/>
            <a:ext cx="848995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Visual guide to your complete LinkedIn profile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35 steps to mastering LinkedIn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Leveraging LinkedIn to Change Careers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6"/>
              </a:rPr>
              <a:t>How to Attract Recruiters to your LinkedIn Profile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16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 lIns="91440" tIns="91440" rIns="91440" bIns="91440" anchor="ctr"/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Participants will be able to: craft a compelling LinkedIn summary; optimize their profile for networking + job searching; and identify key uses for LinkedIn.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6600" dirty="0" smtClean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LINKEDIN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20415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WHY DOES THIS MATTER?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3676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LET’S SAY YOU’RE A RECRUITER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266" y="1104900"/>
            <a:ext cx="853302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73% of recruiters have hired a candidate through social media.</a:t>
            </a:r>
          </a:p>
          <a:p>
            <a:pPr marL="342900" indent="-342900" algn="l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93% of hiring managers will review a candidate’s social media presence before making a hiring decision.</a:t>
            </a:r>
          </a:p>
          <a:p>
            <a:pPr marL="342900" indent="-342900" algn="l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55% of hiring managers have </a:t>
            </a:r>
            <a:r>
              <a:rPr lang="en-US" sz="22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reconsidered</a:t>
            </a:r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 candidate based on what they found on social media (for better or for worse!).</a:t>
            </a:r>
          </a:p>
          <a:p>
            <a:pPr marL="342900" indent="-342900" algn="l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LinkedIn is the modern-day rolodex.</a:t>
            </a:r>
          </a:p>
          <a:p>
            <a:pPr algn="l"/>
            <a:endParaRPr lang="en-US" sz="2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2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Source</a:t>
            </a:r>
            <a:r>
              <a:rPr lang="en-US" sz="14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2015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Social Talent</a:t>
            </a: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20415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</a:p>
          <a:p>
            <a:pPr marL="0" indent="0">
              <a:buNone/>
            </a:pPr>
            <a:r>
              <a:rPr lang="en-US" dirty="0" smtClean="0"/>
              <a:t>PROFILES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37" y="1181100"/>
            <a:ext cx="4355642" cy="3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1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19112" y="15240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8000" dirty="0" smtClean="0"/>
              <a:t>THE BASICS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64080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74663" y="1018623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TURN OFF ACTIVITY BROADCASTS (Do NOW)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85776" y="1586904"/>
            <a:ext cx="5110161" cy="340419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b="1" dirty="0">
                <a:latin typeface="Georgia" charset="0"/>
                <a:ea typeface="Georgia" charset="0"/>
                <a:cs typeface="Georgia" charset="0"/>
              </a:rPr>
              <a:t>“Sharing profile edits” 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– Broadcasts your profile updates, new connections you’ve made, etc.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Turn this off when you are tweaking your profile a lot, or if you are job-searching while you are employed.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Turn it </a:t>
            </a:r>
            <a:r>
              <a:rPr lang="en-US" sz="1400" b="1" dirty="0" smtClean="0">
                <a:latin typeface="Georgia" charset="0"/>
                <a:ea typeface="Georgia" charset="0"/>
                <a:cs typeface="Georgia" charset="0"/>
              </a:rPr>
              <a:t>on</a:t>
            </a: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 before you add a new job!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b="1" dirty="0" smtClean="0">
                <a:latin typeface="Georgia" charset="0"/>
                <a:ea typeface="Georgia" charset="0"/>
                <a:cs typeface="Georgia" charset="0"/>
              </a:rPr>
              <a:t>“Profile viewing options” </a:t>
            </a: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– Choose whether or not your LinkedIn-stalking</a:t>
            </a:r>
            <a:r>
              <a:rPr lang="en-US" sz="1400" b="1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is private. 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This is a GREAT way to make new connections and show interviewers you care. But it’s your call!</a:t>
            </a:r>
          </a:p>
          <a:p>
            <a:pPr marL="635000" lvl="1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Premium users can be anonymous but see others.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53136" y="1616442"/>
            <a:ext cx="2667000" cy="990600"/>
          </a:xfrm>
          <a:prstGeom prst="wedgeRoundRectCallout">
            <a:avLst>
              <a:gd name="adj1" fmla="val -39007"/>
              <a:gd name="adj2" fmla="val 78713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ACCOUNT &amp; SETTINGS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 &amp; SETTINGS</a:t>
            </a:r>
          </a:p>
          <a:p>
            <a:pPr marL="942975" lvl="2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5"/>
          <a:stretch/>
        </p:blipFill>
        <p:spPr>
          <a:xfrm>
            <a:off x="5805486" y="3086100"/>
            <a:ext cx="3162301" cy="1702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601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HeadShot</a:t>
            </a:r>
            <a:r>
              <a:rPr lang="en-US" dirty="0" smtClean="0"/>
              <a:t> + </a:t>
            </a:r>
            <a:r>
              <a:rPr lang="en-US" dirty="0" err="1" smtClean="0"/>
              <a:t>HeadLINE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8400" r="2093" b="14933"/>
          <a:stretch/>
        </p:blipFill>
        <p:spPr>
          <a:xfrm>
            <a:off x="109537" y="3467100"/>
            <a:ext cx="4661452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932" r="2241" b="17400"/>
          <a:stretch/>
        </p:blipFill>
        <p:spPr>
          <a:xfrm>
            <a:off x="4873502" y="3467100"/>
            <a:ext cx="4313583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110" y="1709928"/>
            <a:ext cx="4420554" cy="1541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7" y="1709928"/>
            <a:ext cx="4405955" cy="1571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543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86030</TotalTime>
  <Pages>0</Pages>
  <Words>1039</Words>
  <Characters>0</Characters>
  <Application>Microsoft Macintosh PowerPoint</Application>
  <PresentationFormat>Custom</PresentationFormat>
  <Lines>0</Lines>
  <Paragraphs>178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Calibri</vt:lpstr>
      <vt:lpstr>Georgia</vt:lpstr>
      <vt:lpstr>Gill Sans</vt:lpstr>
      <vt:lpstr>Helvetica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Arial</vt:lpstr>
      <vt:lpstr>Title</vt:lpstr>
      <vt:lpstr>Agenda</vt:lpstr>
      <vt:lpstr>LINKEDIN PROFILES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BASICS</vt:lpstr>
      <vt:lpstr>TURN OFF ACTIVITY BROADCASTS (Do NOW)</vt:lpstr>
      <vt:lpstr>HeadShot + HeadLINE</vt:lpstr>
      <vt:lpstr>Contact information</vt:lpstr>
      <vt:lpstr>Customize your url</vt:lpstr>
      <vt:lpstr>THE important stuff</vt:lpstr>
      <vt:lpstr>YOUR Summary </vt:lpstr>
      <vt:lpstr>EXPERIENCE</vt:lpstr>
      <vt:lpstr>Where to put general assembly?</vt:lpstr>
      <vt:lpstr>GA - EXPERIENCE</vt:lpstr>
      <vt:lpstr>GA - Experience</vt:lpstr>
      <vt:lpstr>GA - EDUCATION</vt:lpstr>
      <vt:lpstr>GA – ADD A CERTIFICATE</vt:lpstr>
      <vt:lpstr>ADD PROJECTS + Media</vt:lpstr>
      <vt:lpstr>PowerPoint Presentation</vt:lpstr>
      <vt:lpstr>CONNECTING ON LINKEDIN</vt:lpstr>
      <vt:lpstr>PowerPoint Presentation</vt:lpstr>
      <vt:lpstr>SKILLS + ENDORSEMENTS</vt:lpstr>
      <vt:lpstr>GETTING THE MOST OUT OF LINKEDIN</vt:lpstr>
      <vt:lpstr>PowerPoint Presentation</vt:lpstr>
      <vt:lpstr>PowerPoint Presentation</vt:lpstr>
      <vt:lpstr>PowerPoint Presentation</vt:lpstr>
      <vt:lpstr>MORE RESOURCES</vt:lpstr>
      <vt:lpstr>Q&amp;A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324</cp:revision>
  <dcterms:modified xsi:type="dcterms:W3CDTF">2016-11-30T13:27:30Z</dcterms:modified>
</cp:coreProperties>
</file>